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Source Code Pro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7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6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maticSC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gif>
</file>

<file path=ppt/media/image0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rot="5400000">
            <a:off x="714197" y="47725"/>
            <a:ext cx="857400" cy="762000"/>
          </a:xfrm>
          <a:prstGeom prst="triangle">
            <a:avLst>
              <a:gd fmla="val 50000" name="adj"/>
            </a:avLst>
          </a:prstGeom>
          <a:solidFill>
            <a:srgbClr val="EAD1DC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/>
        </p:nvSpPr>
        <p:spPr>
          <a:xfrm flipH="1" rot="-5400000">
            <a:off x="928671" y="-166420"/>
            <a:ext cx="428700" cy="762000"/>
          </a:xfrm>
          <a:prstGeom prst="rtTriangle">
            <a:avLst/>
          </a:prstGeom>
          <a:solidFill>
            <a:srgbClr val="EAD1DC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" name="Shape 56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762025" y="2253000"/>
            <a:ext cx="7620000" cy="23346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20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35127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>
            <p:ph type="title"/>
          </p:nvPr>
        </p:nvSpPr>
        <p:spPr>
          <a:xfrm>
            <a:off x="311700" y="307825"/>
            <a:ext cx="2631900" cy="43167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011825" y="364950"/>
            <a:ext cx="4850400" cy="42597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2"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-29" y="0"/>
            <a:ext cx="9144000" cy="1741500"/>
          </a:xfrm>
          <a:prstGeom prst="rect">
            <a:avLst/>
          </a:prstGeom>
          <a:solidFill>
            <a:srgbClr val="0F9D5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 rot="10800000">
            <a:off x="7697100" y="-25"/>
            <a:ext cx="962400" cy="1741500"/>
          </a:xfrm>
          <a:prstGeom prst="rect">
            <a:avLst/>
          </a:prstGeom>
          <a:solidFill>
            <a:srgbClr val="57BB8A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 rot="10800000">
            <a:off x="5750475" y="-25"/>
            <a:ext cx="1946700" cy="1741500"/>
          </a:xfrm>
          <a:prstGeom prst="rect">
            <a:avLst/>
          </a:prstGeom>
          <a:solidFill>
            <a:srgbClr val="33AC7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 flipH="1" rot="10800000">
            <a:off x="8659499" y="-25"/>
            <a:ext cx="484500" cy="1741500"/>
          </a:xfrm>
          <a:prstGeom prst="rect">
            <a:avLst/>
          </a:prstGeom>
          <a:solidFill>
            <a:srgbClr val="87CEA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24475" y="1920450"/>
            <a:ext cx="4124100" cy="2704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2" type="body"/>
          </p:nvPr>
        </p:nvSpPr>
        <p:spPr>
          <a:xfrm>
            <a:off x="4668264" y="1920450"/>
            <a:ext cx="4124100" cy="27042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6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3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FE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7" name="Shape 77"/>
          <p:cNvCxnSpPr/>
          <p:nvPr/>
        </p:nvCxnSpPr>
        <p:spPr>
          <a:xfrm>
            <a:off x="972125" y="4594800"/>
            <a:ext cx="463200" cy="0"/>
          </a:xfrm>
          <a:prstGeom prst="straightConnector1">
            <a:avLst/>
          </a:prstGeom>
          <a:noFill/>
          <a:ln cap="flat" cmpd="sng" w="38100">
            <a:solidFill>
              <a:srgbClr val="21212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Shape 78"/>
          <p:cNvSpPr txBox="1"/>
          <p:nvPr>
            <p:ph type="title"/>
          </p:nvPr>
        </p:nvSpPr>
        <p:spPr>
          <a:xfrm>
            <a:off x="866800" y="531625"/>
            <a:ext cx="5848800" cy="14295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866800" y="2089250"/>
            <a:ext cx="4271100" cy="23589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4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4">
    <p:bg>
      <p:bgPr>
        <a:solidFill>
          <a:srgbClr val="FFFFF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FE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3" name="Shape 83"/>
          <p:cNvCxnSpPr/>
          <p:nvPr/>
        </p:nvCxnSpPr>
        <p:spPr>
          <a:xfrm>
            <a:off x="972125" y="4594800"/>
            <a:ext cx="463200" cy="0"/>
          </a:xfrm>
          <a:prstGeom prst="straightConnector1">
            <a:avLst/>
          </a:prstGeom>
          <a:noFill/>
          <a:ln cap="flat" cmpd="sng" w="38100">
            <a:solidFill>
              <a:srgbClr val="21212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Shape 84"/>
          <p:cNvSpPr txBox="1"/>
          <p:nvPr>
            <p:ph type="title"/>
          </p:nvPr>
        </p:nvSpPr>
        <p:spPr>
          <a:xfrm>
            <a:off x="866800" y="531625"/>
            <a:ext cx="5848800" cy="14295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100000"/>
              <a:buNone/>
              <a:defRPr b="1" sz="32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866800" y="2089250"/>
            <a:ext cx="4271100" cy="23589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400">
                <a:solidFill>
                  <a:srgbClr val="61616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616161"/>
              </a:buClr>
              <a:buSzPct val="100000"/>
              <a:defRPr sz="12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61616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lay.kahoot.it/#/k/bb305163-23db-4115-980b-6f16875cedb1" TargetMode="External"/><Relationship Id="rId4" Type="http://schemas.openxmlformats.org/officeDocument/2006/relationships/image" Target="../media/image0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Getting Back in Control</a:t>
            </a:r>
          </a:p>
        </p:txBody>
      </p:sp>
      <p:sp>
        <p:nvSpPr>
          <p:cNvPr id="92" name="Shape 92"/>
          <p:cNvSpPr txBox="1"/>
          <p:nvPr>
            <p:ph type="ctrTitle"/>
          </p:nvPr>
        </p:nvSpPr>
        <p:spPr>
          <a:xfrm>
            <a:off x="222150" y="1383200"/>
            <a:ext cx="8699700" cy="778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Comparing Apples and Oranges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/>
        </p:nvSpPr>
        <p:spPr>
          <a:xfrm>
            <a:off x="0" y="157375"/>
            <a:ext cx="9144000" cy="19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 do I check </a:t>
            </a:r>
            <a:r>
              <a:rPr lang="en" sz="2200">
                <a:solidFill>
                  <a:srgbClr val="99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 String is </a:t>
            </a:r>
            <a:r>
              <a:rPr lang="en" sz="22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“Andrew”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or </a:t>
            </a:r>
            <a:r>
              <a:rPr lang="en" sz="22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“Ryan”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</a:t>
            </a:r>
          </a:p>
        </p:txBody>
      </p:sp>
      <p:sp>
        <p:nvSpPr>
          <p:cNvPr id="181" name="Shape 181"/>
          <p:cNvSpPr/>
          <p:nvPr/>
        </p:nvSpPr>
        <p:spPr>
          <a:xfrm>
            <a:off x="347875" y="1686350"/>
            <a:ext cx="8605500" cy="2675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480400" y="1785025"/>
            <a:ext cx="8324100" cy="25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String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=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“Andrew”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99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.equals(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“Andrew”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|| 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.equals(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“Ryan”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) 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System.</a:t>
            </a:r>
            <a:r>
              <a:rPr lang="en" sz="20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.println(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“You must be cool!”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1822175" y="112400"/>
            <a:ext cx="6800100" cy="63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Comparing apples and Bananas</a:t>
            </a:r>
          </a:p>
        </p:txBody>
      </p:sp>
      <p:sp>
        <p:nvSpPr>
          <p:cNvPr id="188" name="Shape 188"/>
          <p:cNvSpPr txBox="1"/>
          <p:nvPr>
            <p:ph type="title"/>
          </p:nvPr>
        </p:nvSpPr>
        <p:spPr>
          <a:xfrm>
            <a:off x="1201450" y="18687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Banana Prices… Now with Apples!</a:t>
            </a:r>
          </a:p>
        </p:txBody>
      </p:sp>
      <p:sp>
        <p:nvSpPr>
          <p:cNvPr id="189" name="Shape 189"/>
          <p:cNvSpPr txBox="1"/>
          <p:nvPr>
            <p:ph idx="4294967295" type="subTitle"/>
          </p:nvPr>
        </p:nvSpPr>
        <p:spPr>
          <a:xfrm>
            <a:off x="3570275" y="3578997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Make a program that outputs the price of bananas and the price of apples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3047350" y="969800"/>
            <a:ext cx="3495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🍌  🍎  🍏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" type="body"/>
          </p:nvPr>
        </p:nvSpPr>
        <p:spPr>
          <a:xfrm>
            <a:off x="762025" y="1035325"/>
            <a:ext cx="7620000" cy="3552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"/>
              <a:t>Ask the user if they want apples or bananas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"/>
              <a:t>Ask how many of that fruit they want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"/>
              <a:t>Apples cost 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15 cents for orders less than 10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10 cents for orders between 10 - 20 (inclusive)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5 cents for any more than 20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"/>
              <a:t>Bananas cost 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50 cents each for orders less than 5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35 cents for orders 5 - 10 (inclusive)</a:t>
            </a:r>
          </a:p>
          <a:p>
            <a:pPr indent="-2286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lphaLcParenR"/>
            </a:pPr>
            <a:r>
              <a:rPr lang="en"/>
              <a:t>25 cents for orders more than 10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"/>
              <a:t>Print the total cost (in cents) and the type of the fruit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Booleans Expressions</a:t>
            </a:r>
          </a:p>
        </p:txBody>
      </p:sp>
      <p:sp>
        <p:nvSpPr>
          <p:cNvPr id="201" name="Shape 201"/>
          <p:cNvSpPr txBox="1"/>
          <p:nvPr>
            <p:ph idx="2" type="body"/>
          </p:nvPr>
        </p:nvSpPr>
        <p:spPr>
          <a:xfrm>
            <a:off x="278504" y="1995000"/>
            <a:ext cx="5792700" cy="2704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9900FF"/>
                </a:solidFill>
              </a:rPr>
              <a:t>if </a:t>
            </a:r>
            <a:r>
              <a:rPr lang="en" sz="2400"/>
              <a:t>( </a:t>
            </a:r>
            <a:r>
              <a:rPr lang="en" sz="2400">
                <a:solidFill>
                  <a:srgbClr val="57BB8A"/>
                </a:solidFill>
              </a:rPr>
              <a:t>what goes here?</a:t>
            </a:r>
            <a:r>
              <a:rPr lang="en" sz="2400"/>
              <a:t> ){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	</a:t>
            </a:r>
            <a:r>
              <a:rPr lang="en" sz="2400">
                <a:solidFill>
                  <a:srgbClr val="57BB8A"/>
                </a:solidFill>
              </a:rPr>
              <a:t>// do something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4629975" y="3064550"/>
            <a:ext cx="4381500" cy="1999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An </a:t>
            </a:r>
            <a:r>
              <a:rPr i="1" lang="en" sz="2400">
                <a:solidFill>
                  <a:srgbClr val="999999"/>
                </a:solidFill>
              </a:rPr>
              <a:t>expression</a:t>
            </a:r>
            <a:r>
              <a:rPr lang="en" sz="2400"/>
              <a:t> that evaluates to </a:t>
            </a:r>
            <a:r>
              <a:rPr lang="en" sz="2400">
                <a:solidFill>
                  <a:srgbClr val="0000FF"/>
                </a:solidFill>
              </a:rPr>
              <a:t>true</a:t>
            </a:r>
            <a:r>
              <a:rPr lang="en" sz="2400"/>
              <a:t> or </a:t>
            </a:r>
            <a:r>
              <a:rPr lang="en" sz="2400">
                <a:solidFill>
                  <a:srgbClr val="0000FF"/>
                </a:solidFill>
              </a:rPr>
              <a:t>false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783900" y="-73000"/>
            <a:ext cx="5848800" cy="1429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Booleans and  Relational operators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818550" y="952525"/>
            <a:ext cx="7506900" cy="1797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So how do you make an </a:t>
            </a:r>
            <a:r>
              <a:rPr i="1" lang="en" sz="2400"/>
              <a:t>expression</a:t>
            </a:r>
            <a:r>
              <a:rPr lang="en" sz="2400"/>
              <a:t>?</a:t>
            </a:r>
          </a:p>
          <a:p>
            <a:pPr indent="-368300" lvl="1" marL="914400" rtl="0">
              <a:spcBef>
                <a:spcPts val="0"/>
              </a:spcBef>
              <a:buSzPct val="100000"/>
            </a:pPr>
            <a:r>
              <a:rPr lang="en" sz="2200"/>
              <a:t>You compare things!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How do you compare things?</a:t>
            </a:r>
          </a:p>
          <a:p>
            <a:pPr indent="-368300" lvl="1" marL="914400" rtl="0">
              <a:spcBef>
                <a:spcPts val="0"/>
              </a:spcBef>
              <a:buSzPct val="100000"/>
            </a:pPr>
            <a:r>
              <a:rPr i="1" lang="en" sz="2200">
                <a:solidFill>
                  <a:schemeClr val="accent5"/>
                </a:solidFill>
              </a:rPr>
              <a:t>Relational operators</a:t>
            </a:r>
            <a:r>
              <a:rPr lang="en" sz="2200"/>
              <a:t>...</a:t>
            </a:r>
          </a:p>
        </p:txBody>
      </p:sp>
      <p:sp>
        <p:nvSpPr>
          <p:cNvPr id="209" name="Shape 209"/>
          <p:cNvSpPr txBox="1"/>
          <p:nvPr/>
        </p:nvSpPr>
        <p:spPr>
          <a:xfrm>
            <a:off x="306450" y="2774675"/>
            <a:ext cx="28740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3344650" y="2774675"/>
            <a:ext cx="28740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&lt;=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&gt;=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6632700" y="2774675"/>
            <a:ext cx="21303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!=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know What’s Coming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197500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/>
              <a:t>🙌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KAHOOT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3900" y="1517975"/>
            <a:ext cx="3887700" cy="29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Try noW!</a:t>
            </a:r>
          </a:p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Ask the user how many bananas they want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5 or less bananas cost 50 cents each, 5 to 10 cost 35 cents each, 10 or more cost 25 cents each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Output how much the customer’s order will cost</a:t>
            </a:r>
          </a:p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Make a program that outputs the price of bananas.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363800" y="426525"/>
            <a:ext cx="1605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 amt="60000"/>
          </a:blip>
          <a:srcRect b="0" l="19891" r="19885" t="0"/>
          <a:stretch/>
        </p:blipFill>
        <p:spPr>
          <a:xfrm>
            <a:off x="0" y="0"/>
            <a:ext cx="351259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>
            <p:ph type="title"/>
          </p:nvPr>
        </p:nvSpPr>
        <p:spPr>
          <a:xfrm>
            <a:off x="311700" y="307825"/>
            <a:ext cx="2631900" cy="431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Strings Are Hard...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4011825" y="364950"/>
            <a:ext cx="4850400" cy="4259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What if you want to get the type of fruit the user wants?</a:t>
            </a:r>
          </a:p>
          <a:p>
            <a:pPr indent="-381000" lvl="1" marL="914400" rtl="0">
              <a:spcBef>
                <a:spcPts val="0"/>
              </a:spcBef>
              <a:buSzPct val="100000"/>
            </a:pPr>
            <a:r>
              <a:rPr lang="en" sz="2400">
                <a:solidFill>
                  <a:srgbClr val="FF0000"/>
                </a:solidFill>
              </a:rPr>
              <a:t>Apple</a:t>
            </a:r>
            <a:r>
              <a:rPr lang="en" sz="2400"/>
              <a:t>, </a:t>
            </a:r>
            <a:r>
              <a:rPr lang="en" sz="2400">
                <a:solidFill>
                  <a:srgbClr val="F8E71C"/>
                </a:solidFill>
              </a:rPr>
              <a:t>banana</a:t>
            </a:r>
            <a:r>
              <a:rPr lang="en" sz="2400"/>
              <a:t>, </a:t>
            </a:r>
            <a:r>
              <a:rPr lang="en" sz="2400">
                <a:solidFill>
                  <a:srgbClr val="E69138"/>
                </a:solidFill>
              </a:rPr>
              <a:t>pineapple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How do you represent </a:t>
            </a:r>
            <a:r>
              <a:rPr lang="en" sz="2400">
                <a:solidFill>
                  <a:srgbClr val="FF0000"/>
                </a:solidFill>
              </a:rPr>
              <a:t>apple </a:t>
            </a:r>
            <a:r>
              <a:rPr lang="en" sz="2400"/>
              <a:t>vs. </a:t>
            </a:r>
            <a:r>
              <a:rPr lang="en" sz="2400">
                <a:solidFill>
                  <a:srgbClr val="F8E71C"/>
                </a:solidFill>
              </a:rPr>
              <a:t>banana</a:t>
            </a:r>
            <a:r>
              <a:rPr lang="en" sz="2400"/>
              <a:t>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Remember That Strings are Complex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762025" y="2253000"/>
            <a:ext cx="7620000" cy="2334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 String is actually a bunch of </a:t>
            </a:r>
            <a:r>
              <a:rPr lang="en">
                <a:solidFill>
                  <a:srgbClr val="9900FF"/>
                </a:solidFill>
              </a:rPr>
              <a:t>char</a:t>
            </a:r>
            <a:r>
              <a:rPr lang="en"/>
              <a:t>(acters) concatenated together 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So to compare Strings, you actually need to compare each character inside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517650" y="1843450"/>
            <a:ext cx="8108700" cy="121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26" name="Shape 126"/>
          <p:cNvCxnSpPr/>
          <p:nvPr/>
        </p:nvCxnSpPr>
        <p:spPr>
          <a:xfrm>
            <a:off x="1697925" y="1843241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7" name="Shape 127"/>
          <p:cNvCxnSpPr/>
          <p:nvPr/>
        </p:nvCxnSpPr>
        <p:spPr>
          <a:xfrm>
            <a:off x="2840925" y="1843333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8" name="Shape 128"/>
          <p:cNvCxnSpPr/>
          <p:nvPr/>
        </p:nvCxnSpPr>
        <p:spPr>
          <a:xfrm>
            <a:off x="3983925" y="1843425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9" name="Shape 129"/>
          <p:cNvCxnSpPr/>
          <p:nvPr/>
        </p:nvCxnSpPr>
        <p:spPr>
          <a:xfrm>
            <a:off x="5203125" y="1843516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0" name="Shape 130"/>
          <p:cNvCxnSpPr/>
          <p:nvPr/>
        </p:nvCxnSpPr>
        <p:spPr>
          <a:xfrm>
            <a:off x="6346125" y="1843608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1" name="Shape 131"/>
          <p:cNvCxnSpPr/>
          <p:nvPr/>
        </p:nvCxnSpPr>
        <p:spPr>
          <a:xfrm>
            <a:off x="7489125" y="1843700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2" name="Shape 132"/>
          <p:cNvSpPr/>
          <p:nvPr/>
        </p:nvSpPr>
        <p:spPr>
          <a:xfrm>
            <a:off x="517650" y="3569550"/>
            <a:ext cx="8108700" cy="1217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33" name="Shape 133"/>
          <p:cNvCxnSpPr/>
          <p:nvPr/>
        </p:nvCxnSpPr>
        <p:spPr>
          <a:xfrm>
            <a:off x="1697925" y="3569341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" name="Shape 134"/>
          <p:cNvCxnSpPr/>
          <p:nvPr/>
        </p:nvCxnSpPr>
        <p:spPr>
          <a:xfrm>
            <a:off x="2840925" y="3569433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5" name="Shape 135"/>
          <p:cNvCxnSpPr/>
          <p:nvPr/>
        </p:nvCxnSpPr>
        <p:spPr>
          <a:xfrm>
            <a:off x="3983925" y="3569525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6" name="Shape 136"/>
          <p:cNvCxnSpPr/>
          <p:nvPr/>
        </p:nvCxnSpPr>
        <p:spPr>
          <a:xfrm>
            <a:off x="5203125" y="3569616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7" name="Shape 137"/>
          <p:cNvCxnSpPr/>
          <p:nvPr/>
        </p:nvCxnSpPr>
        <p:spPr>
          <a:xfrm>
            <a:off x="6346125" y="3569708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8" name="Shape 138"/>
          <p:cNvCxnSpPr/>
          <p:nvPr/>
        </p:nvCxnSpPr>
        <p:spPr>
          <a:xfrm>
            <a:off x="7489125" y="3569800"/>
            <a:ext cx="0" cy="12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9" name="Shape 139"/>
          <p:cNvSpPr txBox="1"/>
          <p:nvPr/>
        </p:nvSpPr>
        <p:spPr>
          <a:xfrm>
            <a:off x="6461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17891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P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29321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P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41513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L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52868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E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64298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S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7572825" y="1934825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6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6461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O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17891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R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29321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41513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N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52868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G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6429825" y="361540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E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7572825" y="3660450"/>
            <a:ext cx="975600" cy="11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E69138"/>
                </a:solidFill>
                <a:latin typeface="Impact"/>
                <a:ea typeface="Impact"/>
                <a:cs typeface="Impact"/>
                <a:sym typeface="Impact"/>
              </a:rPr>
              <a:t>S</a:t>
            </a:r>
          </a:p>
        </p:txBody>
      </p:sp>
      <p:sp>
        <p:nvSpPr>
          <p:cNvPr id="153" name="Shape 153"/>
          <p:cNvSpPr txBox="1"/>
          <p:nvPr>
            <p:ph idx="4294967295" type="ctrTitle"/>
          </p:nvPr>
        </p:nvSpPr>
        <p:spPr>
          <a:xfrm>
            <a:off x="2377100" y="350725"/>
            <a:ext cx="4870200" cy="82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Comparing Apples and Oranges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979550" y="228350"/>
            <a:ext cx="46713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Comparing Apples and Oranges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762025" y="1184425"/>
            <a:ext cx="8183100" cy="110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Lucky for us, Java gives us a way to do this quickly and easily</a:t>
            </a:r>
          </a:p>
        </p:txBody>
      </p:sp>
      <p:sp>
        <p:nvSpPr>
          <p:cNvPr id="160" name="Shape 160"/>
          <p:cNvSpPr/>
          <p:nvPr/>
        </p:nvSpPr>
        <p:spPr>
          <a:xfrm>
            <a:off x="704024" y="2286025"/>
            <a:ext cx="8067300" cy="22791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835725" y="2384700"/>
            <a:ext cx="78039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String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=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“Andrew”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99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name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.equals(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“Andrew”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){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System.</a:t>
            </a:r>
            <a:r>
              <a:rPr lang="en" sz="20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.println(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“You’re a cool guy!”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866800" y="612925"/>
            <a:ext cx="5848800" cy="91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Booleans and Logical Operators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866800" y="2089250"/>
            <a:ext cx="1328100" cy="129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&amp;&amp; - and</a:t>
            </a:r>
            <a:br>
              <a:rPr lang="en" sz="1800"/>
            </a:br>
          </a:p>
          <a:p>
            <a:pPr lvl="0">
              <a:spcBef>
                <a:spcPts val="0"/>
              </a:spcBef>
              <a:buNone/>
            </a:pPr>
            <a:r>
              <a:rPr lang="en" sz="1800"/>
              <a:t>|| - or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2783425" y="1815950"/>
            <a:ext cx="6319200" cy="2424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Two things that you’ll find very useful are </a:t>
            </a:r>
            <a:r>
              <a:rPr lang="en" sz="1800">
                <a:solidFill>
                  <a:schemeClr val="accent5"/>
                </a:solidFill>
              </a:rPr>
              <a:t>logical operators </a:t>
            </a:r>
          </a:p>
          <a:p>
            <a:pPr indent="-342900" lvl="0" marL="457200" rtl="0">
              <a:spcBef>
                <a:spcPts val="0"/>
              </a:spcBef>
              <a:buClr>
                <a:srgbClr val="666666"/>
              </a:buClr>
              <a:buSzPct val="100000"/>
            </a:pPr>
            <a:r>
              <a:rPr lang="en" sz="1800">
                <a:solidFill>
                  <a:srgbClr val="666666"/>
                </a:solidFill>
              </a:rPr>
              <a:t>If I want to check if two different conditions are true, I use </a:t>
            </a:r>
            <a:r>
              <a:rPr lang="en" sz="1800">
                <a:solidFill>
                  <a:srgbClr val="9900FF"/>
                </a:solidFill>
              </a:rPr>
              <a:t>and</a:t>
            </a:r>
          </a:p>
          <a:p>
            <a:pPr indent="-342900" lvl="0" marL="457200" rtl="0">
              <a:spcBef>
                <a:spcPts val="0"/>
              </a:spcBef>
              <a:buClr>
                <a:srgbClr val="666666"/>
              </a:buClr>
              <a:buSzPct val="100000"/>
            </a:pPr>
            <a:r>
              <a:rPr lang="en" sz="1800">
                <a:solidFill>
                  <a:srgbClr val="666666"/>
                </a:solidFill>
              </a:rPr>
              <a:t>If I want to check if either one condition or another are true, use </a:t>
            </a:r>
            <a:r>
              <a:rPr lang="en" sz="1800">
                <a:solidFill>
                  <a:srgbClr val="9900FF"/>
                </a:solidFill>
              </a:rPr>
              <a:t>or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596349" y="1838750"/>
            <a:ext cx="8067300" cy="22791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/>
        </p:nvSpPr>
        <p:spPr>
          <a:xfrm>
            <a:off x="728050" y="1937425"/>
            <a:ext cx="78039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number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= 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35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99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number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 &gt; 10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&amp;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&amp; 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number</a:t>
            </a:r>
            <a:r>
              <a:rPr lang="en" sz="2000">
                <a:latin typeface="Source Code Pro"/>
                <a:ea typeface="Source Code Pro"/>
                <a:cs typeface="Source Code Pro"/>
                <a:sym typeface="Source Code Pro"/>
              </a:rPr>
              <a:t> &lt; 50)) 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System.</a:t>
            </a:r>
            <a:r>
              <a:rPr lang="en" sz="20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out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.println(</a:t>
            </a:r>
            <a:r>
              <a:rPr lang="en" sz="200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“It is between 10 and 50!”</a:t>
            </a: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0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0" y="157375"/>
            <a:ext cx="91440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 do I check </a:t>
            </a:r>
            <a:r>
              <a:rPr lang="en" sz="2200">
                <a:solidFill>
                  <a:srgbClr val="99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an integer is </a:t>
            </a:r>
            <a:r>
              <a:rPr lang="en" sz="2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greater than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10 and </a:t>
            </a:r>
            <a:r>
              <a:rPr lang="en" sz="2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less than</a:t>
            </a:r>
            <a:r>
              <a:rPr lang="en" sz="2200">
                <a:solidFill>
                  <a:srgbClr val="61616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50?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